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70" r:id="rId9"/>
    <p:sldId id="263" r:id="rId10"/>
    <p:sldId id="264" r:id="rId11"/>
    <p:sldId id="265" r:id="rId12"/>
    <p:sldId id="268" r:id="rId13"/>
    <p:sldId id="271" r:id="rId14"/>
    <p:sldId id="272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1F8C-38D4-4BED-BF0E-0CBCBBBA90D0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D2B5-E5C8-405A-8F81-57B8209B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415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4D2B5-E5C8-405A-8F81-57B8209BEE2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075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731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862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5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553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137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540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908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88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85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74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00EC-4584-4C60-9D7B-E100C20B5E63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14FA-D622-4537-BCF5-12D575DD6C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826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HK" dirty="0" smtClean="0"/>
              <a:t>Suggested answers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066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Complications</a:t>
            </a:r>
          </a:p>
          <a:p>
            <a:pPr lvl="1"/>
            <a:r>
              <a:rPr lang="en-US" altLang="zh-HK" dirty="0" err="1" smtClean="0"/>
              <a:t>Arrthymias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Cardiogenic shock</a:t>
            </a:r>
          </a:p>
          <a:p>
            <a:pPr lvl="1"/>
            <a:r>
              <a:rPr lang="en-US" altLang="zh-HK" dirty="0" smtClean="0"/>
              <a:t>Myocardial rupture</a:t>
            </a:r>
          </a:p>
          <a:p>
            <a:pPr lvl="1"/>
            <a:r>
              <a:rPr lang="en-US" altLang="zh-HK" dirty="0" smtClean="0"/>
              <a:t>Acute MR</a:t>
            </a:r>
          </a:p>
          <a:p>
            <a:pPr lvl="1"/>
            <a:r>
              <a:rPr lang="en-US" altLang="zh-HK" dirty="0" smtClean="0"/>
              <a:t>Pericarditis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337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</a:p>
          <a:p>
            <a:pPr lvl="1"/>
            <a:r>
              <a:rPr lang="en-US" altLang="zh-HK" dirty="0" smtClean="0"/>
              <a:t>Tachycardia 168/min</a:t>
            </a:r>
          </a:p>
          <a:p>
            <a:pPr lvl="1"/>
            <a:r>
              <a:rPr lang="en-US" altLang="zh-HK" dirty="0" smtClean="0"/>
              <a:t>Borderline QRS</a:t>
            </a:r>
            <a:r>
              <a:rPr lang="zh-HK" altLang="en-US" dirty="0" smtClean="0"/>
              <a:t> </a:t>
            </a:r>
            <a:r>
              <a:rPr lang="en-US" altLang="zh-HK" dirty="0" smtClean="0"/>
              <a:t>width</a:t>
            </a:r>
          </a:p>
          <a:p>
            <a:pPr lvl="1"/>
            <a:r>
              <a:rPr lang="en-GB" altLang="zh-HK" dirty="0" smtClean="0"/>
              <a:t>LBBB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1257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HK" dirty="0"/>
              <a:t>SVT with aberrant </a:t>
            </a:r>
            <a:r>
              <a:rPr lang="en-GB" altLang="zh-HK" dirty="0" smtClean="0"/>
              <a:t>conduction</a:t>
            </a:r>
          </a:p>
          <a:p>
            <a:r>
              <a:rPr lang="en-GB" altLang="zh-HK" dirty="0" smtClean="0"/>
              <a:t>VT</a:t>
            </a:r>
            <a:endParaRPr lang="en-GB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10220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Features favouring VT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Absence of typical RBBB or LBBB morphology</a:t>
            </a:r>
          </a:p>
          <a:p>
            <a:r>
              <a:rPr lang="en-US" altLang="zh-HK" dirty="0" smtClean="0"/>
              <a:t>Extreme axis deviation </a:t>
            </a:r>
          </a:p>
          <a:p>
            <a:r>
              <a:rPr lang="en-US" altLang="zh-HK" dirty="0" smtClean="0"/>
              <a:t>Very broad complexes (&gt;160ms)</a:t>
            </a:r>
          </a:p>
          <a:p>
            <a:r>
              <a:rPr lang="en-US" altLang="zh-HK" dirty="0" smtClean="0"/>
              <a:t>AV dissociation </a:t>
            </a:r>
          </a:p>
          <a:p>
            <a:r>
              <a:rPr lang="en-US" altLang="zh-HK" dirty="0" smtClean="0"/>
              <a:t>Capture beats</a:t>
            </a:r>
          </a:p>
          <a:p>
            <a:r>
              <a:rPr lang="en-US" altLang="zh-HK" dirty="0" smtClean="0"/>
              <a:t>Fusion beats</a:t>
            </a:r>
          </a:p>
          <a:p>
            <a:r>
              <a:rPr lang="en-US" altLang="zh-HK" dirty="0" smtClean="0"/>
              <a:t>Positive or negative concordance throughout the chest leads</a:t>
            </a:r>
          </a:p>
          <a:p>
            <a:r>
              <a:rPr lang="en-US" altLang="zh-HK" dirty="0" err="1" smtClean="0"/>
              <a:t>Brugada’s</a:t>
            </a:r>
            <a:r>
              <a:rPr lang="en-US" altLang="zh-HK" dirty="0" smtClean="0"/>
              <a:t> sign</a:t>
            </a:r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57042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HK" dirty="0"/>
              <a:t>Josephson’s sign </a:t>
            </a:r>
            <a:endParaRPr lang="en-GB" altLang="zh-HK" dirty="0" smtClean="0"/>
          </a:p>
          <a:p>
            <a:r>
              <a:rPr lang="en-US" altLang="zh-HK" dirty="0"/>
              <a:t>RSR’ complexes with a taller left rabbit </a:t>
            </a:r>
            <a:r>
              <a:rPr lang="en-US" altLang="zh-HK" dirty="0" smtClean="0"/>
              <a:t>ear</a:t>
            </a:r>
            <a:endParaRPr lang="en-US" altLang="zh-HK" dirty="0"/>
          </a:p>
          <a:p>
            <a:pPr marL="0" indent="0">
              <a:buNone/>
            </a:pPr>
            <a:endParaRPr lang="en-GB" altLang="zh-HK" dirty="0" smtClean="0"/>
          </a:p>
          <a:p>
            <a:endParaRPr lang="en-US" altLang="zh-HK" i="1" dirty="0" smtClean="0"/>
          </a:p>
          <a:p>
            <a:pPr marL="0" indent="0">
              <a:buNone/>
            </a:pPr>
            <a:r>
              <a:rPr lang="en-US" altLang="zh-HK" i="1" dirty="0"/>
              <a:t> </a:t>
            </a:r>
            <a:r>
              <a:rPr lang="en-US" altLang="zh-HK" i="1" dirty="0" smtClean="0"/>
              <a:t>    High specificities </a:t>
            </a:r>
            <a:r>
              <a:rPr lang="en-US" altLang="zh-HK" i="1" dirty="0"/>
              <a:t>but very low </a:t>
            </a:r>
            <a:r>
              <a:rPr lang="en-US" altLang="zh-HK" i="1" dirty="0" smtClean="0"/>
              <a:t>sensitivities</a:t>
            </a:r>
          </a:p>
          <a:p>
            <a:pPr marL="0" indent="0">
              <a:buNone/>
            </a:pPr>
            <a:r>
              <a:rPr lang="en-US" altLang="zh-HK" i="1" dirty="0"/>
              <a:t>     If in doubt, treat as VT! </a:t>
            </a:r>
            <a:endParaRPr lang="en-US" altLang="zh-HK" i="1" dirty="0" smtClean="0"/>
          </a:p>
          <a:p>
            <a:pPr marL="0" indent="0">
              <a:buNone/>
            </a:pPr>
            <a:endParaRPr lang="en-GB" altLang="zh-HK" i="1" dirty="0"/>
          </a:p>
          <a:p>
            <a:pPr marL="0" indent="0">
              <a:buNone/>
            </a:pPr>
            <a:r>
              <a:rPr lang="en-GB" altLang="zh-HK" sz="1700" i="1" dirty="0"/>
              <a:t>https://lifeinthefastlane.com/ecg-library/basics/vt_vs_svt/</a:t>
            </a:r>
            <a:endParaRPr lang="zh-HK" alt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408343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Treatment </a:t>
            </a:r>
          </a:p>
          <a:p>
            <a:pPr lvl="1"/>
            <a:r>
              <a:rPr lang="en-US" altLang="zh-HK" dirty="0" smtClean="0"/>
              <a:t>ATP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1824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C:\Users\Leung Yuen Hung\Documents\Scan_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59642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548680"/>
            <a:ext cx="16561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3851920" y="184482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513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916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CXR</a:t>
            </a:r>
          </a:p>
          <a:p>
            <a:pPr lvl="1"/>
            <a:r>
              <a:rPr lang="en-GB" altLang="zh-HK" dirty="0" smtClean="0"/>
              <a:t>Widened mediastinum</a:t>
            </a:r>
          </a:p>
          <a:p>
            <a:pPr lvl="1"/>
            <a:r>
              <a:rPr lang="en-GB" altLang="zh-HK" dirty="0" smtClean="0"/>
              <a:t>Calcium sign</a:t>
            </a:r>
          </a:p>
          <a:p>
            <a:pPr lvl="1"/>
            <a:r>
              <a:rPr lang="en-GB" altLang="zh-HK" dirty="0" smtClean="0"/>
              <a:t>Tracheal deviation</a:t>
            </a:r>
          </a:p>
          <a:p>
            <a:pPr lvl="1"/>
            <a:r>
              <a:rPr lang="en-GB" altLang="zh-HK" dirty="0" smtClean="0"/>
              <a:t>Obliteration of </a:t>
            </a:r>
            <a:r>
              <a:rPr lang="en-GB" altLang="zh-HK" dirty="0" err="1" smtClean="0"/>
              <a:t>aortopulmonary</a:t>
            </a:r>
            <a:r>
              <a:rPr lang="en-GB" altLang="zh-HK" dirty="0" smtClean="0"/>
              <a:t> window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033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CT</a:t>
            </a:r>
          </a:p>
          <a:p>
            <a:pPr lvl="1"/>
            <a:r>
              <a:rPr lang="en-GB" altLang="zh-HK" dirty="0" smtClean="0"/>
              <a:t>IMH from ascending aorta to distal aortic arch</a:t>
            </a:r>
          </a:p>
          <a:p>
            <a:pPr lvl="1"/>
            <a:r>
              <a:rPr lang="en-GB" altLang="zh-HK" dirty="0" smtClean="0"/>
              <a:t>Pericardial effusion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664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7264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Operative treatment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129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zh-HK" dirty="0" smtClean="0"/>
              <a:t>Lateral x ray </a:t>
            </a:r>
          </a:p>
          <a:p>
            <a:r>
              <a:rPr lang="en-GB" altLang="zh-HK" dirty="0" smtClean="0"/>
              <a:t>Expectant and FU with serial radiographs</a:t>
            </a:r>
          </a:p>
          <a:p>
            <a:r>
              <a:rPr lang="en-GB" altLang="zh-HK" dirty="0" smtClean="0"/>
              <a:t>Precautions</a:t>
            </a:r>
            <a:endParaRPr lang="en-GB" altLang="zh-HK" dirty="0" smtClean="0"/>
          </a:p>
          <a:p>
            <a:pPr lvl="1"/>
            <a:r>
              <a:rPr lang="en-US" altLang="zh-HK" dirty="0"/>
              <a:t>Remove any magnetic objects </a:t>
            </a:r>
            <a:r>
              <a:rPr lang="en-US" altLang="zh-HK" dirty="0" smtClean="0"/>
              <a:t>nearby </a:t>
            </a:r>
          </a:p>
          <a:p>
            <a:pPr lvl="1"/>
            <a:r>
              <a:rPr lang="en-US" altLang="zh-HK" dirty="0"/>
              <a:t>A</a:t>
            </a:r>
            <a:r>
              <a:rPr lang="en-US" altLang="zh-HK" dirty="0" smtClean="0"/>
              <a:t>void </a:t>
            </a:r>
            <a:r>
              <a:rPr lang="en-US" altLang="zh-HK" dirty="0"/>
              <a:t>clothes with metallic buttons and belts with </a:t>
            </a:r>
            <a:r>
              <a:rPr lang="en-US" altLang="zh-HK" dirty="0" smtClean="0"/>
              <a:t>buckles</a:t>
            </a:r>
          </a:p>
          <a:p>
            <a:pPr lvl="1"/>
            <a:r>
              <a:rPr lang="en-US" altLang="zh-HK" dirty="0"/>
              <a:t>E</a:t>
            </a:r>
            <a:r>
              <a:rPr lang="en-US" altLang="zh-HK" dirty="0" smtClean="0"/>
              <a:t>nsure </a:t>
            </a:r>
            <a:r>
              <a:rPr lang="en-US" altLang="zh-HK" dirty="0"/>
              <a:t>that no other metal objects or magnets are </a:t>
            </a:r>
            <a:r>
              <a:rPr lang="en-US" altLang="zh-HK" dirty="0" smtClean="0"/>
              <a:t>ingested</a:t>
            </a:r>
          </a:p>
          <a:p>
            <a:pPr lvl="1"/>
            <a:r>
              <a:rPr lang="en-GB" altLang="zh-HK" dirty="0" smtClean="0"/>
              <a:t>Observe for abdominal pain, fever, vomiting</a:t>
            </a:r>
            <a:endParaRPr lang="en-US" altLang="zh-HK" dirty="0" smtClean="0"/>
          </a:p>
          <a:p>
            <a:pPr lvl="1"/>
            <a:endParaRPr lang="en-GB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17616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Case 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Acute </a:t>
            </a:r>
            <a:r>
              <a:rPr lang="en-GB" altLang="zh-HK" dirty="0" err="1" smtClean="0"/>
              <a:t>interhemispheric</a:t>
            </a:r>
            <a:r>
              <a:rPr lang="en-GB" altLang="zh-HK" dirty="0" smtClean="0"/>
              <a:t> subdural haematoma</a:t>
            </a:r>
          </a:p>
          <a:p>
            <a:r>
              <a:rPr lang="en-US" altLang="zh-TW" dirty="0" smtClean="0"/>
              <a:t>R frontal contusion</a:t>
            </a:r>
          </a:p>
          <a:p>
            <a:r>
              <a:rPr lang="en-US" altLang="zh-HK" dirty="0" smtClean="0"/>
              <a:t>L high parietal SAH</a:t>
            </a:r>
            <a:endParaRPr lang="en-GB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5849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err="1" smtClean="0"/>
              <a:t>Falx</a:t>
            </a:r>
            <a:r>
              <a:rPr lang="en-US" altLang="zh-HK" dirty="0" smtClean="0"/>
              <a:t> syndrome </a:t>
            </a:r>
          </a:p>
          <a:p>
            <a:pPr lvl="1"/>
            <a:r>
              <a:rPr lang="en-US" altLang="zh-HK" dirty="0" smtClean="0"/>
              <a:t>Contralateral </a:t>
            </a:r>
            <a:r>
              <a:rPr lang="en-US" altLang="zh-HK" dirty="0" err="1"/>
              <a:t>monoparesis</a:t>
            </a:r>
            <a:r>
              <a:rPr lang="en-US" altLang="zh-HK" dirty="0"/>
              <a:t> of the leg or hemiplegia with predominant involvement of the </a:t>
            </a:r>
            <a:r>
              <a:rPr lang="en-US" altLang="zh-HK" dirty="0" smtClean="0"/>
              <a:t>leg</a:t>
            </a:r>
          </a:p>
          <a:p>
            <a:r>
              <a:rPr lang="en-US" altLang="zh-HK" dirty="0" smtClean="0"/>
              <a:t>Clouding </a:t>
            </a:r>
            <a:r>
              <a:rPr lang="en-US" altLang="zh-HK" dirty="0"/>
              <a:t>of </a:t>
            </a:r>
            <a:r>
              <a:rPr lang="en-US" altLang="zh-HK" dirty="0" smtClean="0"/>
              <a:t>consciousness, cognitive impairment, language </a:t>
            </a:r>
            <a:r>
              <a:rPr lang="en-US" altLang="zh-HK" dirty="0" smtClean="0"/>
              <a:t>disorders</a:t>
            </a:r>
            <a:r>
              <a:rPr lang="en-US" altLang="zh-HK" dirty="0"/>
              <a:t>, gait instability, and </a:t>
            </a:r>
            <a:r>
              <a:rPr lang="en-US" altLang="zh-HK" dirty="0" err="1"/>
              <a:t>oculomotor</a:t>
            </a:r>
            <a:r>
              <a:rPr lang="en-US" altLang="zh-HK" dirty="0"/>
              <a:t> </a:t>
            </a:r>
            <a:r>
              <a:rPr lang="en-US" altLang="zh-HK" dirty="0" smtClean="0"/>
              <a:t>dysfunction</a:t>
            </a:r>
          </a:p>
          <a:p>
            <a:endParaRPr lang="en-US" altLang="zh-HK" dirty="0" smtClean="0"/>
          </a:p>
          <a:p>
            <a:r>
              <a:rPr lang="en-US" altLang="zh-HK" sz="1600" dirty="0"/>
              <a:t>Shea Y-F, et al., An uncommon complication of fall in the elderly: </a:t>
            </a:r>
            <a:r>
              <a:rPr lang="en-US" altLang="zh-HK" sz="1600" dirty="0" err="1"/>
              <a:t>Interhemispheric</a:t>
            </a:r>
            <a:r>
              <a:rPr lang="en-US" altLang="zh-HK" sz="1600" dirty="0"/>
              <a:t> subdural </a:t>
            </a:r>
            <a:r>
              <a:rPr lang="en-US" altLang="zh-HK" sz="1600" dirty="0" smtClean="0"/>
              <a:t>hematoma, Journal </a:t>
            </a:r>
            <a:r>
              <a:rPr lang="en-US" altLang="zh-HK" sz="1600" dirty="0"/>
              <a:t>of Clinical Gerontology &amp; Geriatrics (2013</a:t>
            </a:r>
            <a:r>
              <a:rPr lang="en-US" altLang="zh-HK" sz="1600" dirty="0" smtClean="0"/>
              <a:t>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9999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ECG</a:t>
            </a:r>
          </a:p>
          <a:p>
            <a:pPr lvl="1"/>
            <a:r>
              <a:rPr lang="en-US" altLang="zh-HK" dirty="0" smtClean="0"/>
              <a:t>SR 46/min </a:t>
            </a:r>
          </a:p>
          <a:p>
            <a:pPr lvl="1"/>
            <a:r>
              <a:rPr lang="en-US" altLang="zh-HK" dirty="0" smtClean="0"/>
              <a:t>ST elevation in inferior leads </a:t>
            </a:r>
          </a:p>
          <a:p>
            <a:pPr lvl="1"/>
            <a:r>
              <a:rPr lang="en-US" altLang="zh-HK" dirty="0"/>
              <a:t>Reciprocal ST depression in </a:t>
            </a:r>
            <a:r>
              <a:rPr lang="en-US" altLang="zh-HK" dirty="0" err="1" smtClean="0"/>
              <a:t>aVL</a:t>
            </a:r>
            <a:endParaRPr lang="en-US" altLang="zh-HK" dirty="0" smtClean="0"/>
          </a:p>
          <a:p>
            <a:r>
              <a:rPr lang="en-US" altLang="zh-HK" dirty="0" smtClean="0"/>
              <a:t>Acute inferior MI</a:t>
            </a:r>
          </a:p>
          <a:p>
            <a:pPr marL="0" indent="0">
              <a:buNone/>
            </a:pPr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73794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220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Suggested answers</vt:lpstr>
      <vt:lpstr>Case 1</vt:lpstr>
      <vt:lpstr>PowerPoint Presentation</vt:lpstr>
      <vt:lpstr>PowerPoint Presentation</vt:lpstr>
      <vt:lpstr>PowerPoint Presentation</vt:lpstr>
      <vt:lpstr>Case 2</vt:lpstr>
      <vt:lpstr>Case 3</vt:lpstr>
      <vt:lpstr>PowerPoint Presentation</vt:lpstr>
      <vt:lpstr>Case 4</vt:lpstr>
      <vt:lpstr>PowerPoint Presentation</vt:lpstr>
      <vt:lpstr>Case 5</vt:lpstr>
      <vt:lpstr>PowerPoint Presentation</vt:lpstr>
      <vt:lpstr>Features favouring VT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Suggested answers</dc:title>
  <dc:creator>Leung Yuen Hung</dc:creator>
  <cp:lastModifiedBy>Leung Yuen Hung</cp:lastModifiedBy>
  <cp:revision>42</cp:revision>
  <dcterms:created xsi:type="dcterms:W3CDTF">2017-08-08T14:12:00Z</dcterms:created>
  <dcterms:modified xsi:type="dcterms:W3CDTF">2017-08-29T02:10:58Z</dcterms:modified>
</cp:coreProperties>
</file>